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94" r:id="rId2"/>
    <p:sldId id="296" r:id="rId3"/>
    <p:sldId id="297" r:id="rId4"/>
    <p:sldId id="301" r:id="rId5"/>
    <p:sldId id="306" r:id="rId6"/>
    <p:sldId id="300" r:id="rId7"/>
    <p:sldId id="304" r:id="rId8"/>
    <p:sldId id="299" r:id="rId9"/>
    <p:sldId id="298" r:id="rId10"/>
    <p:sldId id="305" r:id="rId11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3210" y="10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3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A1533-5E05-4647-BC91-535B12699620}" type="datetimeFigureOut">
              <a:rPr lang="ko-KR" altLang="en-US" smtClean="0"/>
              <a:t>2020-01-11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3886E-16A7-4F9C-903C-033E59334D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189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08C6-1D72-498F-9770-C621073AC36E}" type="datetimeFigureOut">
              <a:rPr lang="ko-KR" altLang="en-US" smtClean="0"/>
              <a:t>2020-01-11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8D84-74CB-410A-9701-535DF5BFDA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7199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08C6-1D72-498F-9770-C621073AC36E}" type="datetimeFigureOut">
              <a:rPr lang="ko-KR" altLang="en-US" smtClean="0"/>
              <a:t>2020-01-11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8D84-74CB-410A-9701-535DF5BFDA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0122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08C6-1D72-498F-9770-C621073AC36E}" type="datetimeFigureOut">
              <a:rPr lang="ko-KR" altLang="en-US" smtClean="0"/>
              <a:t>2020-01-11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8D84-74CB-410A-9701-535DF5BFDA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3619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08C6-1D72-498F-9770-C621073AC36E}" type="datetimeFigureOut">
              <a:rPr lang="ko-KR" altLang="en-US" smtClean="0"/>
              <a:t>2020-01-11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8D84-74CB-410A-9701-535DF5BFDA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176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08C6-1D72-498F-9770-C621073AC36E}" type="datetimeFigureOut">
              <a:rPr lang="ko-KR" altLang="en-US" smtClean="0"/>
              <a:t>2020-01-11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8D84-74CB-410A-9701-535DF5BFDA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164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08C6-1D72-498F-9770-C621073AC36E}" type="datetimeFigureOut">
              <a:rPr lang="ko-KR" altLang="en-US" smtClean="0"/>
              <a:t>2020-01-11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8D84-74CB-410A-9701-535DF5BFDA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3565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08C6-1D72-498F-9770-C621073AC36E}" type="datetimeFigureOut">
              <a:rPr lang="ko-KR" altLang="en-US" smtClean="0"/>
              <a:t>2020-01-11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8D84-74CB-410A-9701-535DF5BFDA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5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08C6-1D72-498F-9770-C621073AC36E}" type="datetimeFigureOut">
              <a:rPr lang="ko-KR" altLang="en-US" smtClean="0"/>
              <a:t>2020-01-11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8D84-74CB-410A-9701-535DF5BFDA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0600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08C6-1D72-498F-9770-C621073AC36E}" type="datetimeFigureOut">
              <a:rPr lang="ko-KR" altLang="en-US" smtClean="0"/>
              <a:t>2020-01-11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8D84-74CB-410A-9701-535DF5BFDA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4799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08C6-1D72-498F-9770-C621073AC36E}" type="datetimeFigureOut">
              <a:rPr lang="ko-KR" altLang="en-US" smtClean="0"/>
              <a:t>2020-01-11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8D84-74CB-410A-9701-535DF5BFDA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838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08C6-1D72-498F-9770-C621073AC36E}" type="datetimeFigureOut">
              <a:rPr lang="ko-KR" altLang="en-US" smtClean="0"/>
              <a:t>2020-01-11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8D84-74CB-410A-9701-535DF5BFDA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133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A08C6-1D72-498F-9770-C621073AC36E}" type="datetimeFigureOut">
              <a:rPr lang="ko-KR" altLang="en-US" smtClean="0"/>
              <a:t>2020-01-11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28D84-74CB-410A-9701-535DF5BFDA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180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em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e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8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-1" y="1"/>
            <a:ext cx="6858001" cy="59670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Text Box 2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8830" y="657670"/>
            <a:ext cx="3400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r>
              <a:rPr lang="en-US" altLang="ko-KR" sz="18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LG스마트체 Regular" panose="020B0600000101010101" pitchFamily="50" charset="-127"/>
                <a:cs typeface="Arial" pitchFamily="34" charset="0"/>
              </a:rPr>
              <a:t>CA(Korea Air Cleaning Association)</a:t>
            </a:r>
            <a:endParaRPr lang="ko-KR" altLang="en-US" sz="1800" b="1" dirty="0">
              <a:solidFill>
                <a:srgbClr val="000000"/>
              </a:solidFill>
              <a:latin typeface="Arial Narrow" panose="020B0606020202030204" pitchFamily="34" charset="0"/>
              <a:ea typeface="LG스마트체 Regular" panose="020B0600000101010101" pitchFamily="50" charset="-127"/>
              <a:cs typeface="Arial" pitchFamily="34" charset="0"/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99" y="2478451"/>
            <a:ext cx="5199143" cy="7200000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96" y="661136"/>
            <a:ext cx="1109887" cy="1726614"/>
          </a:xfrm>
          <a:prstGeom prst="rect">
            <a:avLst/>
          </a:prstGeom>
        </p:spPr>
      </p:pic>
      <p:graphicFrame>
        <p:nvGraphicFramePr>
          <p:cNvPr id="39" name="표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779327"/>
              </p:ext>
            </p:extLst>
          </p:nvPr>
        </p:nvGraphicFramePr>
        <p:xfrm>
          <a:off x="178831" y="1186131"/>
          <a:ext cx="4468017" cy="1101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226"/>
                <a:gridCol w="2042823"/>
                <a:gridCol w="995860"/>
                <a:gridCol w="801108"/>
              </a:tblGrid>
              <a:tr h="3934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Category</a:t>
                      </a:r>
                      <a:endParaRPr lang="ko-KR" altLang="en-US" sz="1000" b="1" baseline="0" dirty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Test Content</a:t>
                      </a:r>
                      <a:endParaRPr lang="ko-KR" altLang="en-US" sz="1000" b="1" baseline="0" dirty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Test Result</a:t>
                      </a:r>
                      <a:endParaRPr lang="ko-KR" altLang="en-US" sz="1000" b="1" baseline="0" dirty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6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Test </a:t>
                      </a:r>
                    </a:p>
                    <a:p>
                      <a:pPr marL="0" marR="0" indent="0" algn="ctr" defTabSz="9136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Organization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83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Filter Test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Reduce of 5 </a:t>
                      </a:r>
                      <a:r>
                        <a:rPr lang="en-US" altLang="ko-KR" sz="1000" baseline="0" dirty="0" smtClean="0">
                          <a:effectLst/>
                          <a:latin typeface="+mn-lt"/>
                          <a:ea typeface="+mn-ea"/>
                        </a:rPr>
                        <a:t>h</a:t>
                      </a:r>
                      <a:r>
                        <a:rPr lang="en-US" altLang="ko-KR" sz="1000" dirty="0" smtClean="0">
                          <a:effectLst/>
                        </a:rPr>
                        <a:t>azardous gas</a:t>
                      </a:r>
                    </a:p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 dirty="0" smtClean="0"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(Ammonia, acetic acid, acetaldehyde, toluene, formaldehyde) </a:t>
                      </a:r>
                      <a:endParaRPr lang="en-US" altLang="ko-KR" sz="1000" baseline="0" dirty="0" smtClean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Overall 99%</a:t>
                      </a:r>
                    </a:p>
                    <a:p>
                      <a:pPr algn="ctr" latinLnBrk="1"/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elimination</a:t>
                      </a:r>
                      <a:endParaRPr lang="ko-KR" altLang="en-US" sz="1000" baseline="0" dirty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000" baseline="0" dirty="0" smtClean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2" name="그림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1435" y="1650991"/>
            <a:ext cx="569781" cy="576000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8263" y="144233"/>
            <a:ext cx="1810987" cy="30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2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8830" y="657670"/>
            <a:ext cx="2420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 b="1" dirty="0">
                <a:solidFill>
                  <a:srgbClr val="000000"/>
                </a:solidFill>
                <a:latin typeface="Arial Narrow" panose="020B0606020202030204" pitchFamily="34" charset="0"/>
                <a:ea typeface="LG스마트체 Regular" panose="020B0600000101010101" pitchFamily="50" charset="-127"/>
                <a:cs typeface="Arial" pitchFamily="34" charset="0"/>
              </a:rPr>
              <a:t>CARBON </a:t>
            </a:r>
            <a:r>
              <a:rPr lang="en-US" altLang="ko-KR" sz="18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LG스마트체 Regular" panose="020B0600000101010101" pitchFamily="50" charset="-127"/>
                <a:cs typeface="Arial" pitchFamily="34" charset="0"/>
              </a:rPr>
              <a:t>TRUST(British)</a:t>
            </a:r>
            <a:endParaRPr lang="ko-KR" altLang="en-US" sz="1800" b="1" dirty="0">
              <a:solidFill>
                <a:srgbClr val="000000"/>
              </a:solidFill>
              <a:latin typeface="Arial Narrow" panose="020B0606020202030204" pitchFamily="34" charset="0"/>
              <a:ea typeface="LG스마트체 Regular" panose="020B0600000101010101" pitchFamily="50" charset="-127"/>
              <a:cs typeface="Arial" pitchFamily="34" charset="0"/>
            </a:endParaRPr>
          </a:p>
        </p:txBody>
      </p:sp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735372"/>
              </p:ext>
            </p:extLst>
          </p:nvPr>
        </p:nvGraphicFramePr>
        <p:xfrm>
          <a:off x="178831" y="1186131"/>
          <a:ext cx="4468017" cy="1101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226"/>
                <a:gridCol w="2042823"/>
                <a:gridCol w="995860"/>
                <a:gridCol w="801108"/>
              </a:tblGrid>
              <a:tr h="3934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Category</a:t>
                      </a:r>
                      <a:endParaRPr lang="ko-KR" altLang="en-US" sz="1000" b="1" baseline="0" dirty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Test Content</a:t>
                      </a:r>
                      <a:endParaRPr lang="ko-KR" altLang="en-US" sz="1000" b="1" baseline="0" dirty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Test Result</a:t>
                      </a:r>
                      <a:endParaRPr lang="ko-KR" altLang="en-US" sz="1000" b="1" baseline="0" dirty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6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Test </a:t>
                      </a:r>
                    </a:p>
                    <a:p>
                      <a:pPr marL="0" marR="0" indent="0" algn="ctr" defTabSz="9136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Organization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83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Carbon</a:t>
                      </a:r>
                    </a:p>
                    <a:p>
                      <a:pPr algn="ctr" latinLnBrk="1"/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Trust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Sustainability &amp; carbon reduction</a:t>
                      </a:r>
                    </a:p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for Business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Certified</a:t>
                      </a:r>
                      <a:endParaRPr lang="ko-KR" altLang="en-US" sz="1000" baseline="0" dirty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CARBON</a:t>
                      </a:r>
                    </a:p>
                    <a:p>
                      <a:pPr algn="ctr" latinLnBrk="1"/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TRUST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9" name="그룹 8"/>
          <p:cNvGrpSpPr/>
          <p:nvPr/>
        </p:nvGrpSpPr>
        <p:grpSpPr>
          <a:xfrm>
            <a:off x="4675996" y="660014"/>
            <a:ext cx="2176589" cy="1772808"/>
            <a:chOff x="-4597235" y="0"/>
            <a:chExt cx="12487608" cy="10171024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97235" y="0"/>
              <a:ext cx="6367688" cy="9906000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0613"/>
              <a:ext cx="4461374" cy="6940411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999" y="3230613"/>
              <a:ext cx="4461374" cy="6940411"/>
            </a:xfrm>
            <a:prstGeom prst="rect">
              <a:avLst/>
            </a:prstGeom>
          </p:spPr>
        </p:pic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926" y="2559754"/>
            <a:ext cx="4988149" cy="7138214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-1" y="1"/>
            <a:ext cx="6858001" cy="59670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8263" y="144233"/>
            <a:ext cx="1810987" cy="30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3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2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8830" y="657670"/>
            <a:ext cx="3400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r>
              <a:rPr lang="en-US" altLang="ko-KR" sz="18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LG스마트체 Regular" panose="020B0600000101010101" pitchFamily="50" charset="-127"/>
                <a:cs typeface="Arial" pitchFamily="34" charset="0"/>
              </a:rPr>
              <a:t>CA(Korea Air Cleaning Association)</a:t>
            </a:r>
            <a:endParaRPr lang="ko-KR" altLang="en-US" sz="1800" b="1" dirty="0">
              <a:solidFill>
                <a:srgbClr val="000000"/>
              </a:solidFill>
              <a:latin typeface="Arial Narrow" panose="020B0606020202030204" pitchFamily="34" charset="0"/>
              <a:ea typeface="LG스마트체 Regular" panose="020B0600000101010101" pitchFamily="50" charset="-127"/>
              <a:cs typeface="Arial" pitchFamily="34" charset="0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5477294" y="1224232"/>
            <a:ext cx="1375291" cy="1209713"/>
            <a:chOff x="0" y="3230613"/>
            <a:chExt cx="7890373" cy="6940411"/>
          </a:xfrm>
        </p:grpSpPr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0613"/>
              <a:ext cx="4461374" cy="6940411"/>
            </a:xfrm>
            <a:prstGeom prst="rect">
              <a:avLst/>
            </a:prstGeom>
          </p:spPr>
        </p:pic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999" y="3230613"/>
              <a:ext cx="4461374" cy="6940411"/>
            </a:xfrm>
            <a:prstGeom prst="rect">
              <a:avLst/>
            </a:prstGeom>
          </p:spPr>
        </p:pic>
      </p:grpSp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350596"/>
              </p:ext>
            </p:extLst>
          </p:nvPr>
        </p:nvGraphicFramePr>
        <p:xfrm>
          <a:off x="178831" y="1186131"/>
          <a:ext cx="4468017" cy="1101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226"/>
                <a:gridCol w="2042823"/>
                <a:gridCol w="995860"/>
                <a:gridCol w="801108"/>
              </a:tblGrid>
              <a:tr h="3934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Category</a:t>
                      </a:r>
                      <a:endParaRPr lang="ko-KR" altLang="en-US" sz="1000" b="1" baseline="0" dirty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Test Content</a:t>
                      </a:r>
                      <a:endParaRPr lang="ko-KR" altLang="en-US" sz="1000" b="1" baseline="0" dirty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Test Result</a:t>
                      </a:r>
                      <a:endParaRPr lang="ko-KR" altLang="en-US" sz="1000" b="1" baseline="0" dirty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6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Test </a:t>
                      </a:r>
                    </a:p>
                    <a:p>
                      <a:pPr marL="0" marR="0" indent="0" algn="ctr" defTabSz="9136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Organization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83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Filter Test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Reduce of 5 </a:t>
                      </a:r>
                      <a:r>
                        <a:rPr lang="en-US" altLang="ko-KR" sz="1000" baseline="0" dirty="0" smtClean="0">
                          <a:effectLst/>
                          <a:latin typeface="+mn-lt"/>
                          <a:ea typeface="+mn-ea"/>
                        </a:rPr>
                        <a:t>h</a:t>
                      </a:r>
                      <a:r>
                        <a:rPr lang="en-US" altLang="ko-KR" sz="1000" dirty="0" smtClean="0">
                          <a:effectLst/>
                        </a:rPr>
                        <a:t>azardous gas</a:t>
                      </a:r>
                    </a:p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 dirty="0" smtClean="0"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(Ammonia, acetic acid, acetaldehyde, toluene, formaldehyde) </a:t>
                      </a:r>
                      <a:endParaRPr lang="en-US" altLang="ko-KR" sz="1000" baseline="0" dirty="0" smtClean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Overall 95%</a:t>
                      </a:r>
                    </a:p>
                    <a:p>
                      <a:pPr algn="ctr" latinLnBrk="1"/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elimination</a:t>
                      </a:r>
                      <a:endParaRPr lang="ko-KR" altLang="en-US" sz="1000" baseline="0" dirty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000" baseline="0" dirty="0" smtClean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2" name="그림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769" y="2478451"/>
            <a:ext cx="5138462" cy="7200000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1435" y="1650991"/>
            <a:ext cx="569781" cy="57600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-1" y="1"/>
            <a:ext cx="6858001" cy="59670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8263" y="144233"/>
            <a:ext cx="1810987" cy="30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2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8830" y="657670"/>
            <a:ext cx="39728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LG스마트체 Regular" panose="020B0600000101010101" pitchFamily="50" charset="-127"/>
                <a:cs typeface="Arial" pitchFamily="34" charset="0"/>
              </a:rPr>
              <a:t>KAF(Korea Asthma </a:t>
            </a:r>
            <a:r>
              <a:rPr lang="en-US" altLang="ko-KR" sz="1800" b="1" dirty="0">
                <a:solidFill>
                  <a:srgbClr val="000000"/>
                </a:solidFill>
                <a:latin typeface="Arial Narrow" panose="020B0606020202030204" pitchFamily="34" charset="0"/>
                <a:ea typeface="LG스마트체 Regular" panose="020B0600000101010101" pitchFamily="50" charset="-127"/>
                <a:cs typeface="Arial" pitchFamily="34" charset="0"/>
              </a:rPr>
              <a:t>&amp; Allergy </a:t>
            </a:r>
            <a:r>
              <a:rPr lang="en-US" altLang="ko-KR" sz="18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LG스마트체 Regular" panose="020B0600000101010101" pitchFamily="50" charset="-127"/>
                <a:cs typeface="Arial" pitchFamily="34" charset="0"/>
              </a:rPr>
              <a:t>Association)</a:t>
            </a:r>
            <a:endParaRPr lang="ko-KR" altLang="en-US" sz="1800" b="1" dirty="0">
              <a:solidFill>
                <a:srgbClr val="000000"/>
              </a:solidFill>
              <a:latin typeface="Arial Narrow" panose="020B0606020202030204" pitchFamily="34" charset="0"/>
              <a:ea typeface="LG스마트체 Regular" panose="020B0600000101010101" pitchFamily="50" charset="-127"/>
              <a:cs typeface="Arial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4675996" y="660014"/>
            <a:ext cx="2176589" cy="1772808"/>
            <a:chOff x="-4597235" y="0"/>
            <a:chExt cx="12487608" cy="10171024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97235" y="0"/>
              <a:ext cx="6367688" cy="9906000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0613"/>
              <a:ext cx="4461374" cy="6940411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999" y="3230613"/>
              <a:ext cx="4461374" cy="6940411"/>
            </a:xfrm>
            <a:prstGeom prst="rect">
              <a:avLst/>
            </a:prstGeom>
          </p:spPr>
        </p:pic>
      </p:grp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941252"/>
              </p:ext>
            </p:extLst>
          </p:nvPr>
        </p:nvGraphicFramePr>
        <p:xfrm>
          <a:off x="178831" y="1185009"/>
          <a:ext cx="4468017" cy="1101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226"/>
                <a:gridCol w="2042823"/>
                <a:gridCol w="995860"/>
                <a:gridCol w="801108"/>
              </a:tblGrid>
              <a:tr h="3934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Category</a:t>
                      </a:r>
                      <a:endParaRPr lang="ko-KR" altLang="en-US" sz="1000" b="1" baseline="0" dirty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Test Content</a:t>
                      </a:r>
                      <a:endParaRPr lang="ko-KR" altLang="en-US" sz="1000" b="1" baseline="0" dirty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Test Result</a:t>
                      </a:r>
                      <a:endParaRPr lang="ko-KR" altLang="en-US" sz="1000" b="1" baseline="0" dirty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6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Test </a:t>
                      </a:r>
                    </a:p>
                    <a:p>
                      <a:pPr marL="0" marR="0" indent="0" algn="ctr" defTabSz="9136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Organization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83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Filter Test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Removal rate of dust including allergen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Overall 99%</a:t>
                      </a:r>
                    </a:p>
                    <a:p>
                      <a:pPr algn="ctr" latinLnBrk="1"/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elimination</a:t>
                      </a:r>
                      <a:endParaRPr lang="ko-KR" altLang="en-US" sz="1000" baseline="0" dirty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000" baseline="0" dirty="0" smtClean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45" y="2544635"/>
            <a:ext cx="5088711" cy="719806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8993" y="1647589"/>
            <a:ext cx="511748" cy="576000"/>
          </a:xfrm>
          <a:prstGeom prst="rect">
            <a:avLst/>
          </a:prstGeom>
        </p:spPr>
      </p:pic>
      <p:sp>
        <p:nvSpPr>
          <p:cNvPr id="25" name="직사각형 24"/>
          <p:cNvSpPr/>
          <p:nvPr/>
        </p:nvSpPr>
        <p:spPr>
          <a:xfrm>
            <a:off x="-1" y="1"/>
            <a:ext cx="6858001" cy="59670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8263" y="144233"/>
            <a:ext cx="1810987" cy="30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6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2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8830" y="657670"/>
            <a:ext cx="31834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r>
              <a:rPr lang="en-US" altLang="ko-KR" sz="18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LG스마트체 Regular" panose="020B0600000101010101" pitchFamily="50" charset="-127"/>
                <a:cs typeface="Arial" pitchFamily="34" charset="0"/>
              </a:rPr>
              <a:t>BAF(British Allergy Foundation)</a:t>
            </a:r>
            <a:endParaRPr lang="ko-KR" altLang="en-US" sz="1800" b="1" dirty="0">
              <a:solidFill>
                <a:srgbClr val="000000"/>
              </a:solidFill>
              <a:latin typeface="Arial Narrow" panose="020B0606020202030204" pitchFamily="34" charset="0"/>
              <a:ea typeface="LG스마트체 Regular" panose="020B0600000101010101" pitchFamily="50" charset="-127"/>
              <a:cs typeface="Arial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4675996" y="660014"/>
            <a:ext cx="2176589" cy="1772808"/>
            <a:chOff x="-4597235" y="0"/>
            <a:chExt cx="12487608" cy="10171024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97235" y="0"/>
              <a:ext cx="6367688" cy="9906000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0613"/>
              <a:ext cx="4461374" cy="6940411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999" y="3230613"/>
              <a:ext cx="4461374" cy="6940411"/>
            </a:xfrm>
            <a:prstGeom prst="rect">
              <a:avLst/>
            </a:prstGeom>
          </p:spPr>
        </p:pic>
      </p:grp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132783"/>
              </p:ext>
            </p:extLst>
          </p:nvPr>
        </p:nvGraphicFramePr>
        <p:xfrm>
          <a:off x="178831" y="1185009"/>
          <a:ext cx="4468017" cy="1101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226"/>
                <a:gridCol w="2042823"/>
                <a:gridCol w="995860"/>
                <a:gridCol w="801108"/>
              </a:tblGrid>
              <a:tr h="3934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Category</a:t>
                      </a:r>
                      <a:endParaRPr lang="ko-KR" altLang="en-US" sz="1000" b="1" baseline="0" dirty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Test Content</a:t>
                      </a:r>
                      <a:endParaRPr lang="ko-KR" altLang="en-US" sz="1000" b="1" baseline="0" dirty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Test Result</a:t>
                      </a:r>
                      <a:endParaRPr lang="ko-KR" altLang="en-US" sz="1000" b="1" baseline="0" dirty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6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Test </a:t>
                      </a:r>
                    </a:p>
                    <a:p>
                      <a:pPr marL="0" marR="0" indent="0" algn="ctr" defTabSz="9136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Organization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83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Filter Test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Reduce of allergy causing</a:t>
                      </a:r>
                    </a:p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Substances through Dust filter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Certified</a:t>
                      </a:r>
                      <a:endParaRPr lang="ko-KR" altLang="en-US" sz="1000" baseline="0" dirty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BAF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264" y="2470236"/>
            <a:ext cx="5013472" cy="7257964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-1" y="1"/>
            <a:ext cx="6858001" cy="59670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8263" y="144233"/>
            <a:ext cx="1810987" cy="30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9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2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8830" y="657670"/>
            <a:ext cx="45656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r>
              <a:rPr lang="en-US" altLang="ko-KR" sz="18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LG스마트체 Regular" panose="020B0600000101010101" pitchFamily="50" charset="-127"/>
                <a:cs typeface="Arial" pitchFamily="34" charset="0"/>
              </a:rPr>
              <a:t>AAFA(Asthma &amp; Allergy Foundation of America)</a:t>
            </a:r>
            <a:endParaRPr lang="ko-KR" altLang="en-US" sz="1800" b="1" dirty="0">
              <a:solidFill>
                <a:srgbClr val="000000"/>
              </a:solidFill>
              <a:latin typeface="Arial Narrow" panose="020B0606020202030204" pitchFamily="34" charset="0"/>
              <a:ea typeface="LG스마트체 Regular" panose="020B0600000101010101" pitchFamily="50" charset="-127"/>
              <a:cs typeface="Arial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4675996" y="660014"/>
            <a:ext cx="2176589" cy="1772808"/>
            <a:chOff x="-4597235" y="0"/>
            <a:chExt cx="12487608" cy="10171024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97235" y="0"/>
              <a:ext cx="6367688" cy="9906000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0613"/>
              <a:ext cx="4461374" cy="6940411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999" y="3230613"/>
              <a:ext cx="4461374" cy="6940411"/>
            </a:xfrm>
            <a:prstGeom prst="rect">
              <a:avLst/>
            </a:prstGeom>
          </p:spPr>
        </p:pic>
      </p:grp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654542"/>
              </p:ext>
            </p:extLst>
          </p:nvPr>
        </p:nvGraphicFramePr>
        <p:xfrm>
          <a:off x="178831" y="1185009"/>
          <a:ext cx="4468017" cy="1101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226"/>
                <a:gridCol w="2042823"/>
                <a:gridCol w="995860"/>
                <a:gridCol w="801108"/>
              </a:tblGrid>
              <a:tr h="3934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Category</a:t>
                      </a:r>
                      <a:endParaRPr lang="ko-KR" altLang="en-US" sz="1000" b="1" baseline="0" dirty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Test Content</a:t>
                      </a:r>
                      <a:endParaRPr lang="ko-KR" altLang="en-US" sz="1000" b="1" baseline="0" dirty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Test Result</a:t>
                      </a:r>
                      <a:endParaRPr lang="ko-KR" altLang="en-US" sz="1000" b="1" baseline="0" dirty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6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Test </a:t>
                      </a:r>
                    </a:p>
                    <a:p>
                      <a:pPr marL="0" marR="0" indent="0" algn="ctr" defTabSz="9136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Organization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83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Filter Test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Reduce of allergy causing</a:t>
                      </a:r>
                    </a:p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Substances through Dust filter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Certified</a:t>
                      </a:r>
                      <a:endParaRPr lang="ko-KR" altLang="en-US" sz="1000" baseline="0" dirty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000" baseline="0" dirty="0" smtClean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51" y="1703209"/>
            <a:ext cx="716810" cy="46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7"/>
          <a:srcRect t="577"/>
          <a:stretch/>
        </p:blipFill>
        <p:spPr>
          <a:xfrm>
            <a:off x="813631" y="2540867"/>
            <a:ext cx="5230739" cy="7143829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-1" y="1"/>
            <a:ext cx="6858001" cy="59670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8263" y="144233"/>
            <a:ext cx="1810987" cy="30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0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2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8830" y="657670"/>
            <a:ext cx="44360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r>
              <a:rPr lang="en-US" altLang="ko-KR" sz="18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LG스마트체 Regular" panose="020B0600000101010101" pitchFamily="50" charset="-127"/>
                <a:cs typeface="Arial" pitchFamily="34" charset="0"/>
              </a:rPr>
              <a:t>ASTMA(Sweden Asthma &amp; Allergy Association)</a:t>
            </a:r>
            <a:endParaRPr lang="ko-KR" altLang="en-US" sz="1800" b="1" dirty="0">
              <a:solidFill>
                <a:srgbClr val="000000"/>
              </a:solidFill>
              <a:latin typeface="Arial Narrow" panose="020B0606020202030204" pitchFamily="34" charset="0"/>
              <a:ea typeface="LG스마트체 Regular" panose="020B0600000101010101" pitchFamily="50" charset="-127"/>
              <a:cs typeface="Arial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4675996" y="660014"/>
            <a:ext cx="2176589" cy="1772808"/>
            <a:chOff x="-4597235" y="0"/>
            <a:chExt cx="12487608" cy="10171024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97235" y="0"/>
              <a:ext cx="6367688" cy="9906000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0613"/>
              <a:ext cx="4461374" cy="6940411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999" y="3230613"/>
              <a:ext cx="4461374" cy="6940411"/>
            </a:xfrm>
            <a:prstGeom prst="rect">
              <a:avLst/>
            </a:prstGeom>
          </p:spPr>
        </p:pic>
      </p:grp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704761"/>
              </p:ext>
            </p:extLst>
          </p:nvPr>
        </p:nvGraphicFramePr>
        <p:xfrm>
          <a:off x="178831" y="1185009"/>
          <a:ext cx="4468017" cy="1101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226"/>
                <a:gridCol w="2042823"/>
                <a:gridCol w="995860"/>
                <a:gridCol w="801108"/>
              </a:tblGrid>
              <a:tr h="3934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Category</a:t>
                      </a:r>
                      <a:endParaRPr lang="ko-KR" altLang="en-US" sz="1000" b="1" baseline="0" dirty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Test Content</a:t>
                      </a:r>
                      <a:endParaRPr lang="ko-KR" altLang="en-US" sz="1000" b="1" baseline="0" dirty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Test Result</a:t>
                      </a:r>
                      <a:endParaRPr lang="ko-KR" altLang="en-US" sz="1000" b="1" baseline="0" dirty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6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Test </a:t>
                      </a:r>
                    </a:p>
                    <a:p>
                      <a:pPr marL="0" marR="0" indent="0" algn="ctr" defTabSz="9136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Organization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83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Filter Test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Reduce of allergy and asthma causing</a:t>
                      </a:r>
                    </a:p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Substances through Dust filter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Certified</a:t>
                      </a:r>
                      <a:endParaRPr lang="ko-KR" altLang="en-US" sz="1000" baseline="0" smtClean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ASTMA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015" y="2544635"/>
            <a:ext cx="5473970" cy="7188916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-1" y="1"/>
            <a:ext cx="6858001" cy="59670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8263" y="144233"/>
            <a:ext cx="1810987" cy="30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4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2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8830" y="657670"/>
            <a:ext cx="43094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 b="1" dirty="0">
                <a:solidFill>
                  <a:srgbClr val="000000"/>
                </a:solidFill>
                <a:latin typeface="Arial Narrow" panose="020B0606020202030204" pitchFamily="34" charset="0"/>
                <a:ea typeface="LG스마트체 Regular" panose="020B0600000101010101" pitchFamily="50" charset="-127"/>
                <a:cs typeface="Arial" pitchFamily="34" charset="0"/>
              </a:rPr>
              <a:t>NRC Institute of Immunology FMBA of Russia</a:t>
            </a:r>
            <a:endParaRPr lang="ko-KR" altLang="en-US" sz="1800" b="1" dirty="0">
              <a:solidFill>
                <a:srgbClr val="000000"/>
              </a:solidFill>
              <a:latin typeface="Arial Narrow" panose="020B0606020202030204" pitchFamily="34" charset="0"/>
              <a:ea typeface="LG스마트체 Regular" panose="020B0600000101010101" pitchFamily="50" charset="-127"/>
              <a:cs typeface="Arial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4675996" y="660014"/>
            <a:ext cx="2176589" cy="1772808"/>
            <a:chOff x="-4597235" y="0"/>
            <a:chExt cx="12487608" cy="10171024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97235" y="0"/>
              <a:ext cx="6367688" cy="9906000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0613"/>
              <a:ext cx="4461374" cy="6940411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999" y="3230613"/>
              <a:ext cx="4461374" cy="6940411"/>
            </a:xfrm>
            <a:prstGeom prst="rect">
              <a:avLst/>
            </a:prstGeom>
          </p:spPr>
        </p:pic>
      </p:grp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38127"/>
              </p:ext>
            </p:extLst>
          </p:nvPr>
        </p:nvGraphicFramePr>
        <p:xfrm>
          <a:off x="178831" y="1185009"/>
          <a:ext cx="4468017" cy="1101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226"/>
                <a:gridCol w="2042823"/>
                <a:gridCol w="995860"/>
                <a:gridCol w="801108"/>
              </a:tblGrid>
              <a:tr h="3934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Category</a:t>
                      </a:r>
                      <a:endParaRPr lang="ko-KR" altLang="en-US" sz="1000" b="1" baseline="0" dirty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Test Content</a:t>
                      </a:r>
                      <a:endParaRPr lang="ko-KR" altLang="en-US" sz="1000" b="1" baseline="0" dirty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Test Result</a:t>
                      </a:r>
                      <a:endParaRPr lang="ko-KR" altLang="en-US" sz="1000" b="1" baseline="0" dirty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6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Test </a:t>
                      </a:r>
                    </a:p>
                    <a:p>
                      <a:pPr marL="0" marR="0" indent="0" algn="ctr" defTabSz="9136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Organization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83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Filter Test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Reduce of allergy and asthma causing</a:t>
                      </a:r>
                    </a:p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Substances through Dust filter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Certified</a:t>
                      </a:r>
                      <a:endParaRPr lang="ko-KR" altLang="en-US" sz="1000" baseline="0" smtClean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Institute of</a:t>
                      </a:r>
                    </a:p>
                    <a:p>
                      <a:pPr algn="ctr" latinLnBrk="1"/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Immunology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4" name="그림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347719" y="2907664"/>
            <a:ext cx="6162562" cy="6516732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-1" y="1"/>
            <a:ext cx="6858001" cy="59670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8263" y="144233"/>
            <a:ext cx="1810987" cy="30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0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그림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96" y="661136"/>
            <a:ext cx="1109887" cy="1726614"/>
          </a:xfrm>
          <a:prstGeom prst="rect">
            <a:avLst/>
          </a:prstGeom>
        </p:spPr>
      </p:pic>
      <p:graphicFrame>
        <p:nvGraphicFramePr>
          <p:cNvPr id="39" name="표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615583"/>
              </p:ext>
            </p:extLst>
          </p:nvPr>
        </p:nvGraphicFramePr>
        <p:xfrm>
          <a:off x="178831" y="1186131"/>
          <a:ext cx="4468017" cy="1101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226"/>
                <a:gridCol w="2042823"/>
                <a:gridCol w="995860"/>
                <a:gridCol w="801108"/>
              </a:tblGrid>
              <a:tr h="3934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Category</a:t>
                      </a:r>
                      <a:endParaRPr lang="ko-KR" altLang="en-US" sz="1000" b="1" baseline="0" dirty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Test Content</a:t>
                      </a:r>
                      <a:endParaRPr lang="ko-KR" altLang="en-US" sz="1000" b="1" baseline="0" dirty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Test Result</a:t>
                      </a:r>
                      <a:endParaRPr lang="ko-KR" altLang="en-US" sz="1000" b="1" baseline="0" dirty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6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Test </a:t>
                      </a:r>
                    </a:p>
                    <a:p>
                      <a:pPr marL="0" marR="0" indent="0" algn="ctr" defTabSz="9136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Organization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83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Filter Test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Reduce of virus and floating bacteria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Overall 99%</a:t>
                      </a:r>
                    </a:p>
                    <a:p>
                      <a:pPr algn="ctr" latinLnBrk="1"/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elimination</a:t>
                      </a:r>
                    </a:p>
                    <a:p>
                      <a:pPr algn="ctr" latinLnBrk="1"/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in 15 minutes</a:t>
                      </a:r>
                      <a:endParaRPr lang="ko-KR" altLang="en-US" sz="1000" baseline="0" dirty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KITASO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ext Box 2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8830" y="657670"/>
            <a:ext cx="47185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LG스마트체 Regular" panose="020B0600000101010101" pitchFamily="50" charset="-127"/>
                <a:cs typeface="Arial" pitchFamily="34" charset="0"/>
              </a:rPr>
              <a:t>KITASO(Institute </a:t>
            </a:r>
            <a:r>
              <a:rPr lang="en-US" altLang="ko-KR" sz="1800" b="1" dirty="0">
                <a:solidFill>
                  <a:srgbClr val="000000"/>
                </a:solidFill>
                <a:latin typeface="Arial Narrow" panose="020B0606020202030204" pitchFamily="34" charset="0"/>
                <a:ea typeface="LG스마트체 Regular" panose="020B0600000101010101" pitchFamily="50" charset="-127"/>
                <a:cs typeface="Arial" pitchFamily="34" charset="0"/>
              </a:rPr>
              <a:t>of Environmental </a:t>
            </a:r>
            <a:r>
              <a:rPr lang="en-US" altLang="ko-KR" sz="18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LG스마트체 Regular" panose="020B0600000101010101" pitchFamily="50" charset="-127"/>
                <a:cs typeface="Arial" pitchFamily="34" charset="0"/>
              </a:rPr>
              <a:t>Science </a:t>
            </a:r>
            <a:r>
              <a:rPr lang="en-US" altLang="ko-KR" sz="18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LG스마트체 Regular" panose="020B0600000101010101" pitchFamily="50" charset="-127"/>
                <a:cs typeface="Arial" pitchFamily="34" charset="0"/>
              </a:rPr>
              <a:t>Japan)</a:t>
            </a:r>
            <a:endParaRPr lang="ko-KR" altLang="en-US" sz="1800" b="1" dirty="0">
              <a:solidFill>
                <a:srgbClr val="000000"/>
              </a:solidFill>
              <a:latin typeface="Arial Narrow" panose="020B0606020202030204" pitchFamily="34" charset="0"/>
              <a:ea typeface="LG스마트체 Regular" panose="020B0600000101010101" pitchFamily="50" charset="-127"/>
              <a:cs typeface="Arial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000" y="2506455"/>
            <a:ext cx="4800000" cy="7200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-1" y="1"/>
            <a:ext cx="6858001" cy="59670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8263" y="144233"/>
            <a:ext cx="1810987" cy="30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3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그룹 36"/>
          <p:cNvGrpSpPr/>
          <p:nvPr/>
        </p:nvGrpSpPr>
        <p:grpSpPr>
          <a:xfrm>
            <a:off x="5477294" y="1224232"/>
            <a:ext cx="1375291" cy="1209713"/>
            <a:chOff x="0" y="3230613"/>
            <a:chExt cx="7890373" cy="6940411"/>
          </a:xfrm>
        </p:grpSpPr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0613"/>
              <a:ext cx="4461374" cy="6940411"/>
            </a:xfrm>
            <a:prstGeom prst="rect">
              <a:avLst/>
            </a:prstGeom>
          </p:spPr>
        </p:pic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999" y="3230613"/>
              <a:ext cx="4461374" cy="6940411"/>
            </a:xfrm>
            <a:prstGeom prst="rect">
              <a:avLst/>
            </a:prstGeom>
          </p:spPr>
        </p:pic>
      </p:grpSp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928671"/>
              </p:ext>
            </p:extLst>
          </p:nvPr>
        </p:nvGraphicFramePr>
        <p:xfrm>
          <a:off x="178831" y="1186131"/>
          <a:ext cx="4468017" cy="1101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226"/>
                <a:gridCol w="2042823"/>
                <a:gridCol w="995860"/>
                <a:gridCol w="801108"/>
              </a:tblGrid>
              <a:tr h="3934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Category</a:t>
                      </a:r>
                      <a:endParaRPr lang="ko-KR" altLang="en-US" sz="1000" b="1" baseline="0" dirty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Test Content</a:t>
                      </a:r>
                      <a:endParaRPr lang="ko-KR" altLang="en-US" sz="1000" b="1" baseline="0" dirty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Test Result</a:t>
                      </a:r>
                      <a:endParaRPr lang="ko-KR" altLang="en-US" sz="1000" b="1" baseline="0" dirty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6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Test </a:t>
                      </a:r>
                    </a:p>
                    <a:p>
                      <a:pPr marL="0" marR="0" indent="0" algn="ctr" defTabSz="9136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Organization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83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Filter Test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Reduce of virus and floating bacteria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Overall 99%</a:t>
                      </a:r>
                    </a:p>
                    <a:p>
                      <a:pPr algn="ctr" latinLnBrk="1"/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elimination</a:t>
                      </a:r>
                    </a:p>
                    <a:p>
                      <a:pPr algn="ctr" latinLnBrk="1"/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in 20~30 minutes</a:t>
                      </a:r>
                      <a:endParaRPr lang="ko-KR" altLang="en-US" sz="1000" baseline="0" dirty="0">
                        <a:latin typeface="Arial Narrow" panose="020B0606020202030204" pitchFamily="34" charset="0"/>
                        <a:ea typeface="LG스마트체 Regular" panose="020B0600000101010101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 smtClean="0"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KITASO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000" y="2506455"/>
            <a:ext cx="4800000" cy="7200000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-1" y="1"/>
            <a:ext cx="6858001" cy="59670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8263" y="144233"/>
            <a:ext cx="1810987" cy="308244"/>
          </a:xfrm>
          <a:prstGeom prst="rect">
            <a:avLst/>
          </a:prstGeom>
        </p:spPr>
      </p:pic>
      <p:sp>
        <p:nvSpPr>
          <p:cNvPr id="10" name="Text Box 2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8830" y="657670"/>
            <a:ext cx="47185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762000" eaLnBrk="0" hangingPunct="0"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LG스마트체 Regular" panose="020B0600000101010101" pitchFamily="50" charset="-127"/>
                <a:cs typeface="Arial" pitchFamily="34" charset="0"/>
              </a:rPr>
              <a:t>KITASO(Institute </a:t>
            </a:r>
            <a:r>
              <a:rPr lang="en-US" altLang="ko-KR" sz="1800" b="1" dirty="0">
                <a:solidFill>
                  <a:srgbClr val="000000"/>
                </a:solidFill>
                <a:latin typeface="Arial Narrow" panose="020B0606020202030204" pitchFamily="34" charset="0"/>
                <a:ea typeface="LG스마트체 Regular" panose="020B0600000101010101" pitchFamily="50" charset="-127"/>
                <a:cs typeface="Arial" pitchFamily="34" charset="0"/>
              </a:rPr>
              <a:t>of Environmental </a:t>
            </a:r>
            <a:r>
              <a:rPr lang="en-US" altLang="ko-KR" sz="18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LG스마트체 Regular" panose="020B0600000101010101" pitchFamily="50" charset="-127"/>
                <a:cs typeface="Arial" pitchFamily="34" charset="0"/>
              </a:rPr>
              <a:t>Science </a:t>
            </a:r>
            <a:r>
              <a:rPr lang="en-US" altLang="ko-KR" sz="18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LG스마트체 Regular" panose="020B0600000101010101" pitchFamily="50" charset="-127"/>
                <a:cs typeface="Arial" pitchFamily="34" charset="0"/>
              </a:rPr>
              <a:t>Japan)</a:t>
            </a:r>
            <a:endParaRPr lang="ko-KR" altLang="en-US" sz="1800" b="1" dirty="0">
              <a:solidFill>
                <a:srgbClr val="000000"/>
              </a:solidFill>
              <a:latin typeface="Arial Narrow" panose="020B0606020202030204" pitchFamily="34" charset="0"/>
              <a:ea typeface="LG스마트체 Regular" panose="020B0600000101010101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2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ySGGhK3UuB1LkAhWXVD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ySGGhK3UuB1LkAhWXVD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ySGGhK3UuB1LkAhWXVD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ySGGhK3UuB1LkAhWXVD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ySGGhK3UuB1LkAhWXVD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ySGGhK3UuB1LkAhWXVD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ySGGhK3UuB1LkAhWXVD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ySGGhK3UuB1LkAhWXVD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ySGGhK3UuB1LkAhWXVD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ySGGhK3UuB1LkAhWXVDw"/>
</p:tagLst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2216</TotalTime>
  <Words>279</Words>
  <Application>Microsoft Office PowerPoint</Application>
  <PresentationFormat>A4 용지(210x297mm)</PresentationFormat>
  <Paragraphs>113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7" baseType="lpstr">
      <vt:lpstr>LG스마트체 Regular</vt:lpstr>
      <vt:lpstr>맑은 고딕</vt:lpstr>
      <vt:lpstr>Arial</vt:lpstr>
      <vt:lpstr>Arial Narrow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15nd540</dc:creator>
  <cp:lastModifiedBy>심지은/선임/에어솔루션B2C미주영업팀(jessica.shim@lge.com)</cp:lastModifiedBy>
  <cp:revision>66</cp:revision>
  <dcterms:created xsi:type="dcterms:W3CDTF">2019-02-08T01:57:51Z</dcterms:created>
  <dcterms:modified xsi:type="dcterms:W3CDTF">2020-01-11T14:02:44Z</dcterms:modified>
</cp:coreProperties>
</file>